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28"/>
  </p:notesMasterIdLst>
  <p:sldIdLst>
    <p:sldId id="256" r:id="rId2"/>
    <p:sldId id="257" r:id="rId3"/>
    <p:sldId id="305" r:id="rId4"/>
    <p:sldId id="308" r:id="rId5"/>
    <p:sldId id="309" r:id="rId6"/>
    <p:sldId id="312" r:id="rId7"/>
    <p:sldId id="310" r:id="rId8"/>
    <p:sldId id="334" r:id="rId9"/>
    <p:sldId id="321" r:id="rId10"/>
    <p:sldId id="322" r:id="rId11"/>
    <p:sldId id="314" r:id="rId12"/>
    <p:sldId id="313" r:id="rId13"/>
    <p:sldId id="339" r:id="rId14"/>
    <p:sldId id="337" r:id="rId15"/>
    <p:sldId id="323" r:id="rId16"/>
    <p:sldId id="324" r:id="rId17"/>
    <p:sldId id="336" r:id="rId18"/>
    <p:sldId id="320" r:id="rId19"/>
    <p:sldId id="338" r:id="rId20"/>
    <p:sldId id="340" r:id="rId21"/>
    <p:sldId id="316" r:id="rId22"/>
    <p:sldId id="317" r:id="rId23"/>
    <p:sldId id="331" r:id="rId24"/>
    <p:sldId id="332" r:id="rId25"/>
    <p:sldId id="325" r:id="rId26"/>
    <p:sldId id="333" r:id="rId27"/>
  </p:sldIdLst>
  <p:sldSz cx="9144000" cy="6858000" type="screen4x3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057"/>
    <a:srgbClr val="00682F"/>
    <a:srgbClr val="004821"/>
    <a:srgbClr val="4F81BD"/>
    <a:srgbClr val="2C4C72"/>
    <a:srgbClr val="335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6404" autoAdjust="0"/>
  </p:normalViewPr>
  <p:slideViewPr>
    <p:cSldViewPr snapToGrid="0">
      <p:cViewPr varScale="1">
        <p:scale>
          <a:sx n="115" d="100"/>
          <a:sy n="115" d="100"/>
        </p:scale>
        <p:origin x="124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0FEB3-DCCC-46DE-A11B-666931236A93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C21D0-1FE0-43F1-A8B9-070635B95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243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583" y="966651"/>
            <a:ext cx="6458731" cy="3084185"/>
          </a:xfrm>
        </p:spPr>
        <p:txBody>
          <a:bodyPr anchor="ctr">
            <a:noAutofit/>
          </a:bodyPr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8DBD-7709-4631-B16A-AD808A1936E7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22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257F-E74F-408C-8B60-E2A096F72375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10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942C-1336-40B9-9921-D788A8962D7F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002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EBD6-E99D-458E-8D6A-7A5ECE0FA7B3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25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76E83-704C-4AD8-A5AD-1F70D6F677B8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159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F9E0-AEAB-4DB3-AF0C-C32924F79F7F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072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240B-C536-4F08-A921-431998AC48A4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82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1AA50-D3DF-43F3-8B1C-5E44209F4D76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9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7309-5112-4798-803F-6FA99558A3F6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44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75A3-B646-4A7C-90FD-E21B0BA229C9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076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541623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528000" cy="388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313" y="2160589"/>
            <a:ext cx="3528000" cy="388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C13-69B6-4ACC-9904-50DB3A327212}" type="datetime1">
              <a:rPr lang="ru-RU" smtClean="0"/>
              <a:t>20.08.2025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22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655C9-4477-4DB8-9993-0D9A86EAA76E}" type="datetime1">
              <a:rPr lang="ru-RU" smtClean="0"/>
              <a:t>20.08.2025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9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5B4-7069-42DA-A49E-D5FB5BAD0B0B}" type="datetime1">
              <a:rPr lang="ru-RU" smtClean="0"/>
              <a:t>20.08.2025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006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16FBC-A5BA-47D2-A575-7775799325FE}" type="datetime1">
              <a:rPr lang="ru-RU" smtClean="0"/>
              <a:t>20.08.2025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0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E757-BD5A-4B18-9A42-E25176341BEF}" type="datetime1">
              <a:rPr lang="ru-RU" smtClean="0"/>
              <a:t>20.08.2025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9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3BEB-CA4C-4C8D-9957-AC9648B453A5}" type="datetime1">
              <a:rPr lang="ru-RU" smtClean="0"/>
              <a:t>20.08.2025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40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mConfetti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377589"/>
            <a:ext cx="7646126" cy="910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1776549"/>
            <a:ext cx="7815945" cy="444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2081" y="6391738"/>
            <a:ext cx="926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6B2FD-BF5C-4E6E-B5AE-F35EBAAC31D0}" type="datetime1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362" y="639911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2905" y="639911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tretch>
            <a:fillRect/>
          </a:stretch>
        </p:blipFill>
        <p:spPr>
          <a:xfrm>
            <a:off x="8028384" y="1"/>
            <a:ext cx="1115616" cy="522919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tretch>
            <a:fillRect/>
          </a:stretch>
        </p:blipFill>
        <p:spPr>
          <a:xfrm rot="10800000">
            <a:off x="0" y="5242847"/>
            <a:ext cx="1115616" cy="16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2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2C4C7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2C4C7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2C4C7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C4C7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C4C7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06829" y="656705"/>
            <a:ext cx="6941127" cy="4763193"/>
          </a:xfrm>
        </p:spPr>
        <p:txBody>
          <a:bodyPr/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государственной итоговой аттестации по образовательной программе основного общего  образования в 2025 году</a:t>
            </a:r>
            <a:endParaRPr lang="ru-RU" sz="3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1551D8-0DBC-4AF7-93F0-8DA81E141A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7" t="8181" b="11636"/>
          <a:stretch/>
        </p:blipFill>
        <p:spPr>
          <a:xfrm>
            <a:off x="0" y="88804"/>
            <a:ext cx="756458" cy="82076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E8C8B3-978D-437C-98A0-832B387AEA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58" y="24938"/>
            <a:ext cx="664149" cy="8846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882C2E-536E-4A25-B1CE-F77A2A4225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0" t="22971" r="14881" b="28014"/>
          <a:stretch/>
        </p:blipFill>
        <p:spPr>
          <a:xfrm>
            <a:off x="6655973" y="0"/>
            <a:ext cx="975021" cy="9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068AB5-18BC-471A-AE7D-1998F1E459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994" y="33268"/>
            <a:ext cx="891983" cy="8763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BABA0E-786D-4F44-955E-513058B13B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977" y="24938"/>
            <a:ext cx="607610" cy="79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3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" y="573579"/>
            <a:ext cx="6497387" cy="83958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5841" y="1330036"/>
            <a:ext cx="7163384" cy="6382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истории сдавали - 15 обучающихся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- 1,7%.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отметки: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5»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–3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 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- 67%;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– 2 учащихся, 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- 13%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составляет – 100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%, стабильна (2024г.-100%);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87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%, повысилось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- 20,33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(2024г- 66,67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4,1, средняя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повысилась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- 0,1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(2024 г.- 4,0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ниже показателей РТ (4,14) на 0,04.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качество знаний в МБОУ «СОШ №4», МБОУ «СОШ №5», МБОУ «СОШ №6», МБОУ </a:t>
            </a:r>
            <a:r>
              <a:rPr lang="ru-RU" sz="16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№7», </a:t>
            </a:r>
            <a:r>
              <a:rPr lang="ru-RU" sz="1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№12», МБОУ «Шугуровская СОШ».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 муниципальных показателей качества знаний - 87,5% в МБОУ «СОШ №6».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7"/>
            <a:ext cx="9135685" cy="88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9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9251" y="708222"/>
            <a:ext cx="3532909" cy="493959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1025" y="1100872"/>
            <a:ext cx="7938654" cy="499235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математике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ОГЭ сдавали - 859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 </a:t>
            </a: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отметку «5» –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 учащихся, 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-12,9%;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«4» – 584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составляет- 68%;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отметку «3» – 99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-11,5%;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«2» – 65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-7,6%.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спеваемость – 92,4%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понизилась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- 2,9%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95,3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80,9%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понизилось на -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- 85,9%);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3,86 – осталась стабильной (2024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- 3,86).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Отметку «2» получили - 65 обучающихся: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- МБОУ «СОШ №2»;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- МБОУ «СОШ №3»;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обучающихся МБОУ «СОШ №4»;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– МБОУ «СОШ №5»;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– МБОУ «СОШ №6»;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обучающихся – МБОУ «СОШ №7»;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обучающихся - МБОУ «СОШ №8»;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– МБОУ «СОШ №10»;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обучающихся – МБОУ «Гимназия №11»;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– МБОУ «Лицей №12»;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– МБОУ «СОШ №13»;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– МБОУ «Шугуровская СОШ»;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«Подлесная ООШ»;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– МБОУ «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Каратайская ООШ».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6"/>
            <a:ext cx="9135685" cy="8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2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768138" y="939338"/>
            <a:ext cx="2826327" cy="24107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атематика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989213" y="1339582"/>
            <a:ext cx="7365078" cy="477027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успеваемость в МБОУ «ООШ №1», МБОУ «Зеленорощинская СОШ», МБОУ «Старокувакская СОШ», МБОУ «Тимяшевская СОШ», МБОУ «Старописьмянская ООШ», МБОУ «Урдалинская ООШ», МБОУ «Куакбашская ООШ», МБОУ «Керлигачская ООШ», МБОУ «Сарабикуловская ООШ», МБОУ «Старо-Иштерякская ООШ», МБОУ «Федотовская ООШ», МБОУ «Каркалинская ООШ», МБОУ «Нижнечершелинская ООШ», МБОУ «Ивановская ООШ».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  <a:r>
              <a:rPr lang="ru-RU" sz="56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знаний выше муниципального показателя в МБОУ «СОШ №2», МБОУ «СОШ  №6», МБОУ «СОШ №8», МБОУ «СОШ №10», МБОУ «Лицей №12», «Куакбашская ООШ</a:t>
            </a:r>
            <a:r>
              <a:rPr lang="ru-RU" sz="5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56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успеваемость и 100% качество знаний  в МБОУ «Сарабикуловская ООШ», МБОУ     «Керлигачская ООШ», МБОУ «Федотовская ООШ», МБОУ «Старописьмянская ООШ».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резервные сроки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сдачу экзамена по математике были допущены –52 обучающихся.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 обучающихся, которые получили отметку «2» в основные дни и 2 обучающихся, пропустившие экзамен по причине отсутствия.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обучающихся сдали экзамен,  получили удовлетворительные отметки. Успеваемость по предмету  стала - 98,14%.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не </a:t>
            </a: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смогли сдать экзамен, получили неудовлетворительные 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отметки: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 - МБОУ «СОШ №3»;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– МБОУ «СОШ №5».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</a:t>
            </a:r>
            <a:r>
              <a:rPr lang="ru-RU" sz="5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 2025 года) математику 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пересдавать - </a:t>
            </a:r>
            <a:r>
              <a:rPr lang="ru-RU" sz="5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обучающихся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</a:t>
            </a: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№2»;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обучающийся -МБОУ «СОШ №3»;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-МБОУ </a:t>
            </a: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№4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-МБОУ «СОШ №5»;</a:t>
            </a:r>
            <a:endParaRPr lang="ru-RU" sz="5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-МБОУ </a:t>
            </a: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№7»;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-МБОУ </a:t>
            </a: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№8»;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-МБОУ </a:t>
            </a: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№11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-МБОУ «СОШ №13»;</a:t>
            </a:r>
            <a:endParaRPr lang="ru-RU" sz="5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обучающийся -МБОУ </a:t>
            </a:r>
            <a:r>
              <a:rPr lang="ru-RU" sz="5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«Шугуровская СОШ</a:t>
            </a:r>
            <a:r>
              <a:rPr lang="ru-RU" sz="5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5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6"/>
            <a:ext cx="9135685" cy="95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9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07" y="865637"/>
            <a:ext cx="7646126" cy="9109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после пересдачи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по предмету стала – 98,14% (+5,74%);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знаний- 84,40% (+3,5%);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– 3,95 (+0,09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ниже показателей РТ(4,07) на 0,12 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6"/>
            <a:ext cx="9135685" cy="95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86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077" y="-204305"/>
            <a:ext cx="6513617" cy="110688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в форме  ГВЭ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9943" y="1455572"/>
            <a:ext cx="9044057" cy="3232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 по математике в формате ГВЭ сдавали -12 обучающихся (1,4%)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обучающихся сдавали в ППЭ №3511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обучающийся сдавал ГВЭ в ППЭ на дому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отметки: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«5»-10 (83,3%)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-2 (16,7%)                                            </a:t>
            </a: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-100%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-83,3%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-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4,67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43998"/>
              </p:ext>
            </p:extLst>
          </p:nvPr>
        </p:nvGraphicFramePr>
        <p:xfrm>
          <a:off x="8315" y="4687994"/>
          <a:ext cx="9135684" cy="21700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3735">
                  <a:extLst>
                    <a:ext uri="{9D8B030D-6E8A-4147-A177-3AD203B41FA5}">
                      <a16:colId xmlns:a16="http://schemas.microsoft.com/office/drawing/2014/main" val="3562626771"/>
                    </a:ext>
                  </a:extLst>
                </a:gridCol>
                <a:gridCol w="2010529">
                  <a:extLst>
                    <a:ext uri="{9D8B030D-6E8A-4147-A177-3AD203B41FA5}">
                      <a16:colId xmlns:a16="http://schemas.microsoft.com/office/drawing/2014/main" val="3248383495"/>
                    </a:ext>
                  </a:extLst>
                </a:gridCol>
                <a:gridCol w="955098">
                  <a:extLst>
                    <a:ext uri="{9D8B030D-6E8A-4147-A177-3AD203B41FA5}">
                      <a16:colId xmlns:a16="http://schemas.microsoft.com/office/drawing/2014/main" val="1333263415"/>
                    </a:ext>
                  </a:extLst>
                </a:gridCol>
                <a:gridCol w="705939">
                  <a:extLst>
                    <a:ext uri="{9D8B030D-6E8A-4147-A177-3AD203B41FA5}">
                      <a16:colId xmlns:a16="http://schemas.microsoft.com/office/drawing/2014/main" val="4018670865"/>
                    </a:ext>
                  </a:extLst>
                </a:gridCol>
                <a:gridCol w="656108">
                  <a:extLst>
                    <a:ext uri="{9D8B030D-6E8A-4147-A177-3AD203B41FA5}">
                      <a16:colId xmlns:a16="http://schemas.microsoft.com/office/drawing/2014/main" val="1323120964"/>
                    </a:ext>
                  </a:extLst>
                </a:gridCol>
                <a:gridCol w="573058">
                  <a:extLst>
                    <a:ext uri="{9D8B030D-6E8A-4147-A177-3AD203B41FA5}">
                      <a16:colId xmlns:a16="http://schemas.microsoft.com/office/drawing/2014/main" val="3897882703"/>
                    </a:ext>
                  </a:extLst>
                </a:gridCol>
                <a:gridCol w="575711">
                  <a:extLst>
                    <a:ext uri="{9D8B030D-6E8A-4147-A177-3AD203B41FA5}">
                      <a16:colId xmlns:a16="http://schemas.microsoft.com/office/drawing/2014/main" val="2559965566"/>
                    </a:ext>
                  </a:extLst>
                </a:gridCol>
                <a:gridCol w="1056505">
                  <a:extLst>
                    <a:ext uri="{9D8B030D-6E8A-4147-A177-3AD203B41FA5}">
                      <a16:colId xmlns:a16="http://schemas.microsoft.com/office/drawing/2014/main" val="3821456559"/>
                    </a:ext>
                  </a:extLst>
                </a:gridCol>
                <a:gridCol w="1057750">
                  <a:extLst>
                    <a:ext uri="{9D8B030D-6E8A-4147-A177-3AD203B41FA5}">
                      <a16:colId xmlns:a16="http://schemas.microsoft.com/office/drawing/2014/main" val="657756878"/>
                    </a:ext>
                  </a:extLst>
                </a:gridCol>
                <a:gridCol w="881251">
                  <a:extLst>
                    <a:ext uri="{9D8B030D-6E8A-4147-A177-3AD203B41FA5}">
                      <a16:colId xmlns:a16="http://schemas.microsoft.com/office/drawing/2014/main" val="1866708211"/>
                    </a:ext>
                  </a:extLst>
                </a:gridCol>
              </a:tblGrid>
              <a:tr h="454852"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4965" algn="just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учащихся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Успева-емость, 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знаний, 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оценка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6681051"/>
                  </a:ext>
                </a:extLst>
              </a:tr>
              <a:tr h="211638">
                <a:tc>
                  <a:txBody>
                    <a:bodyPr/>
                    <a:lstStyle/>
                    <a:p>
                      <a:pPr marL="20955" indent="-6985"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indent="-3175" algn="just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 №2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0563265"/>
                  </a:ext>
                </a:extLst>
              </a:tr>
              <a:tr h="211638">
                <a:tc>
                  <a:txBody>
                    <a:bodyPr/>
                    <a:lstStyle/>
                    <a:p>
                      <a:pPr marL="20955" indent="-6985"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indent="-3175" algn="just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3727441"/>
                  </a:ext>
                </a:extLst>
              </a:tr>
              <a:tr h="211638">
                <a:tc>
                  <a:txBody>
                    <a:bodyPr/>
                    <a:lstStyle/>
                    <a:p>
                      <a:pPr marL="20955" indent="-6985"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indent="-3175" algn="just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5282506"/>
                  </a:ext>
                </a:extLst>
              </a:tr>
              <a:tr h="211638">
                <a:tc>
                  <a:txBody>
                    <a:bodyPr/>
                    <a:lstStyle/>
                    <a:p>
                      <a:pPr marL="20955" indent="-6985"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indent="-3175" algn="just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938780"/>
                  </a:ext>
                </a:extLst>
              </a:tr>
              <a:tr h="211638"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indent="-3175" algn="just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7665661"/>
                  </a:ext>
                </a:extLst>
              </a:tr>
              <a:tr h="233689"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marR="0" indent="-3175" algn="just" defTabSz="457200" rtl="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Шугуровская СОШ </a:t>
                      </a:r>
                      <a:endParaRPr lang="ru-RU" sz="12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620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229079"/>
                  </a:ext>
                </a:extLst>
              </a:tr>
              <a:tr h="423275">
                <a:tc gridSpan="2">
                  <a:txBody>
                    <a:bodyPr/>
                    <a:lstStyle/>
                    <a:p>
                      <a:pPr marL="20955" indent="354965" algn="just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ЛМР</a:t>
                      </a:r>
                    </a:p>
                    <a:p>
                      <a:pPr marL="20955" indent="354965" algn="just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6032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6032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6032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6032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6032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6032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6032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83,3%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700397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 rot="10800000" flipV="1">
            <a:off x="1745672" y="994408"/>
            <a:ext cx="5125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по математике в форме ГВЭ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7"/>
            <a:ext cx="9135685" cy="91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29046" y="689956"/>
            <a:ext cx="4081549" cy="73983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Русский язык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1149" y="1068185"/>
            <a:ext cx="7473142" cy="6072448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русскому языку в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 ОГЭ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сдавали –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859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отметки: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 -155 учащихся, что составляет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-18%;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 -305 учащихся, что составляет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-35,5%;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-358 учащихся, что составляет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- 41,7%;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 - 41 учащихся, что составляет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- 4,8%.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– 95,2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%, понизилась на -0,31 (2024г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.-95,51%)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53,5%, понизилось на -10,92% (2024г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-64,42%)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–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3,67, понизилась на - 0,26 (2024г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.-3,93)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- 41 обучающихся: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«ООШ №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№2»;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№6»;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№8»;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«Шугуровская СОШ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«Тимяшевская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«Каркалинская  ООШ»;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ерлигачская ООШ».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5"/>
            <a:ext cx="9135685" cy="78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0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38380" y="722412"/>
            <a:ext cx="4737483" cy="61294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" y="1163782"/>
            <a:ext cx="9144000" cy="52353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успеваемость в МБОУ «Лицей №12», МБОУ «Зеленорощинская СОШ», МБОУ «Старокувакская СОШ», МБОУ «Подлесная ООШ», МБОУ «Старописьмянская ООШ», МБОУ «Федотовская ООШ», МБОУ «Урдалинская ООШ», МБОУ «</a:t>
            </a:r>
            <a:r>
              <a:rPr lang="ru-RU" sz="1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</a:t>
            </a: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-Каратайская ООШ», МБОУ «Нижнечершелинская ООШ», МБОУ «Сарабикуловская ООШ», МБОУ «Старо-Иштерякская ООШ», МБОУ «Куакбашская ООШ», МБОУ «Ивановская ООШ».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500" b="1" dirty="0" smtClean="0">
              <a:solidFill>
                <a:srgbClr val="00C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15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качество  знаний при 100% успеваемости в МБОУ «Урдалинская ООШ», МБОУ «Федотовская ООШ».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500" b="1" dirty="0" smtClean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резервные сроки на экзамен по русскому языку были допущены - 30 обучающихся.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обучающихся, которые получили неудовлетворительный отметки в основные дни, 2 обучающихся по причине отсутствия.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получили удовлетворительные отметки. Успеваемость по предмету стала – 98,49%.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 месяц) русский 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 будут пересдавать -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обучающихся.</a:t>
            </a:r>
            <a:endParaRPr lang="ru-RU" sz="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обучающийся - 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- 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№3»;</a:t>
            </a:r>
            <a:endParaRPr lang="ru-RU" sz="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№4»;</a:t>
            </a:r>
            <a:endParaRPr lang="ru-RU" sz="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- МБОУ 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№7»;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- МБОУ «Гимназия 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№13»;</a:t>
            </a:r>
            <a:endParaRPr lang="ru-RU" sz="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обучающийся - МБОУ </a:t>
            </a: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«Шугуровская СОШ»;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- МБОУ «Тимяшевская СОШ».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после пересдачи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предмету стала - 98,49% (+3,29);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53,89 (+0,33%);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– 3,7 (+0,03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ниже показателей РТ (3,85) на 0,15.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sz="13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6"/>
            <a:ext cx="9135685" cy="84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9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077" y="-204305"/>
            <a:ext cx="6513617" cy="110688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в форме  ГВЭ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23950" y="1238898"/>
            <a:ext cx="8720050" cy="3623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языку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формате ГВЭ сдавали -12 обучающихся (1,4%)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обучающихся сдавали в ППЭ №3511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обучающийся сдавал ГВЭ в ППЭ на дому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07818" y="4282938"/>
          <a:ext cx="8736678" cy="25750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1506">
                  <a:extLst>
                    <a:ext uri="{9D8B030D-6E8A-4147-A177-3AD203B41FA5}">
                      <a16:colId xmlns:a16="http://schemas.microsoft.com/office/drawing/2014/main" val="3036653942"/>
                    </a:ext>
                  </a:extLst>
                </a:gridCol>
                <a:gridCol w="1875603">
                  <a:extLst>
                    <a:ext uri="{9D8B030D-6E8A-4147-A177-3AD203B41FA5}">
                      <a16:colId xmlns:a16="http://schemas.microsoft.com/office/drawing/2014/main" val="4222726627"/>
                    </a:ext>
                  </a:extLst>
                </a:gridCol>
                <a:gridCol w="961585">
                  <a:extLst>
                    <a:ext uri="{9D8B030D-6E8A-4147-A177-3AD203B41FA5}">
                      <a16:colId xmlns:a16="http://schemas.microsoft.com/office/drawing/2014/main" val="1158398831"/>
                    </a:ext>
                  </a:extLst>
                </a:gridCol>
                <a:gridCol w="770929">
                  <a:extLst>
                    <a:ext uri="{9D8B030D-6E8A-4147-A177-3AD203B41FA5}">
                      <a16:colId xmlns:a16="http://schemas.microsoft.com/office/drawing/2014/main" val="1044595184"/>
                    </a:ext>
                  </a:extLst>
                </a:gridCol>
                <a:gridCol w="878691">
                  <a:extLst>
                    <a:ext uri="{9D8B030D-6E8A-4147-A177-3AD203B41FA5}">
                      <a16:colId xmlns:a16="http://schemas.microsoft.com/office/drawing/2014/main" val="1489453994"/>
                    </a:ext>
                  </a:extLst>
                </a:gridCol>
                <a:gridCol w="688031">
                  <a:extLst>
                    <a:ext uri="{9D8B030D-6E8A-4147-A177-3AD203B41FA5}">
                      <a16:colId xmlns:a16="http://schemas.microsoft.com/office/drawing/2014/main" val="4217867811"/>
                    </a:ext>
                  </a:extLst>
                </a:gridCol>
                <a:gridCol w="712900">
                  <a:extLst>
                    <a:ext uri="{9D8B030D-6E8A-4147-A177-3AD203B41FA5}">
                      <a16:colId xmlns:a16="http://schemas.microsoft.com/office/drawing/2014/main" val="1388851565"/>
                    </a:ext>
                  </a:extLst>
                </a:gridCol>
                <a:gridCol w="804084">
                  <a:extLst>
                    <a:ext uri="{9D8B030D-6E8A-4147-A177-3AD203B41FA5}">
                      <a16:colId xmlns:a16="http://schemas.microsoft.com/office/drawing/2014/main" val="3674572869"/>
                    </a:ext>
                  </a:extLst>
                </a:gridCol>
                <a:gridCol w="721190">
                  <a:extLst>
                    <a:ext uri="{9D8B030D-6E8A-4147-A177-3AD203B41FA5}">
                      <a16:colId xmlns:a16="http://schemas.microsoft.com/office/drawing/2014/main" val="406793140"/>
                    </a:ext>
                  </a:extLst>
                </a:gridCol>
                <a:gridCol w="932159">
                  <a:extLst>
                    <a:ext uri="{9D8B030D-6E8A-4147-A177-3AD203B41FA5}">
                      <a16:colId xmlns:a16="http://schemas.microsoft.com/office/drawing/2014/main" val="910999744"/>
                    </a:ext>
                  </a:extLst>
                </a:gridCol>
              </a:tblGrid>
              <a:tr h="5508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ШКОЛЫ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учащихся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«2»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знаний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оценка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extLst>
                  <a:ext uri="{0D108BD9-81ED-4DB2-BD59-A6C34878D82A}">
                    <a16:rowId xmlns:a16="http://schemas.microsoft.com/office/drawing/2014/main" val="777083166"/>
                  </a:ext>
                </a:extLst>
              </a:tr>
              <a:tr h="288626">
                <a:tc>
                  <a:txBody>
                    <a:bodyPr/>
                    <a:lstStyle/>
                    <a:p>
                      <a:pPr marL="20955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extLst>
                  <a:ext uri="{0D108BD9-81ED-4DB2-BD59-A6C34878D82A}">
                    <a16:rowId xmlns:a16="http://schemas.microsoft.com/office/drawing/2014/main" val="1956348000"/>
                  </a:ext>
                </a:extLst>
              </a:tr>
              <a:tr h="288626">
                <a:tc>
                  <a:txBody>
                    <a:bodyPr/>
                    <a:lstStyle/>
                    <a:p>
                      <a:pPr marL="20955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extLst>
                  <a:ext uri="{0D108BD9-81ED-4DB2-BD59-A6C34878D82A}">
                    <a16:rowId xmlns:a16="http://schemas.microsoft.com/office/drawing/2014/main" val="3639290548"/>
                  </a:ext>
                </a:extLst>
              </a:tr>
              <a:tr h="288626">
                <a:tc>
                  <a:txBody>
                    <a:bodyPr/>
                    <a:lstStyle/>
                    <a:p>
                      <a:pPr marL="20955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extLst>
                  <a:ext uri="{0D108BD9-81ED-4DB2-BD59-A6C34878D82A}">
                    <a16:rowId xmlns:a16="http://schemas.microsoft.com/office/drawing/2014/main" val="240834799"/>
                  </a:ext>
                </a:extLst>
              </a:tr>
              <a:tr h="288626">
                <a:tc>
                  <a:txBody>
                    <a:bodyPr/>
                    <a:lstStyle/>
                    <a:p>
                      <a:pPr marL="20955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extLst>
                  <a:ext uri="{0D108BD9-81ED-4DB2-BD59-A6C34878D82A}">
                    <a16:rowId xmlns:a16="http://schemas.microsoft.com/office/drawing/2014/main" val="2708990361"/>
                  </a:ext>
                </a:extLst>
              </a:tr>
              <a:tr h="288626">
                <a:tc>
                  <a:txBody>
                    <a:bodyPr/>
                    <a:lstStyle/>
                    <a:p>
                      <a:pPr marL="20955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extLst>
                  <a:ext uri="{0D108BD9-81ED-4DB2-BD59-A6C34878D82A}">
                    <a16:rowId xmlns:a16="http://schemas.microsoft.com/office/drawing/2014/main" val="656858347"/>
                  </a:ext>
                </a:extLst>
              </a:tr>
              <a:tr h="292495">
                <a:tc>
                  <a:txBody>
                    <a:bodyPr/>
                    <a:lstStyle/>
                    <a:p>
                      <a:pPr marL="20955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Шугуровская</a:t>
                      </a:r>
                      <a:r>
                        <a:rPr lang="ru-RU" sz="12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extLst>
                  <a:ext uri="{0D108BD9-81ED-4DB2-BD59-A6C34878D82A}">
                    <a16:rowId xmlns:a16="http://schemas.microsoft.com/office/drawing/2014/main" val="583004453"/>
                  </a:ext>
                </a:extLst>
              </a:tr>
              <a:tr h="288626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ЛМР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83,3%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4,25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71" marR="49971" marT="0" marB="0"/>
                </a:tc>
                <a:extLst>
                  <a:ext uri="{0D108BD9-81ED-4DB2-BD59-A6C34878D82A}">
                    <a16:rowId xmlns:a16="http://schemas.microsoft.com/office/drawing/2014/main" val="3468708646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7"/>
            <a:ext cx="9135685" cy="122626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10800000" flipV="1">
            <a:off x="362617" y="2622453"/>
            <a:ext cx="8418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5» -5 (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41,65%)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 -5 (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41,65%)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-2 (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16,7%)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-100%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-83,3%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-4,25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37360" y="716473"/>
            <a:ext cx="46468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 русскому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языку в форме ГВЭ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0364" y="847897"/>
            <a:ext cx="4156364" cy="59311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в формате КОГЭ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4" y="1338666"/>
            <a:ext cx="7938654" cy="52430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информатике в форме КОГЭ сдавали - 569  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что составляет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- 65,3%.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- 52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-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9,1%; </a:t>
            </a:r>
            <a:endParaRPr 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4» -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291 учащихся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составляет-  51,2%;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3» -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 учащихся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составляет -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33,8%; </a:t>
            </a:r>
            <a:endParaRPr 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 -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учащихся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составляет -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5,9%.</a:t>
            </a:r>
            <a:endParaRPr 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-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94%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понизилась на -1,5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95,5%);</a:t>
            </a:r>
            <a:endParaRPr 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- 60%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понизилось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-14,5%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74,5%); </a:t>
            </a:r>
            <a:endParaRPr 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оценка–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3,6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понизилась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-0,2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г.-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3,8).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Отметку «2» 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- 34 обучающихся: 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«ООШ №1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№2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№3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обучающихся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№4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обучающихся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№5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№6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обучающихся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№7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№8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№10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обучающихся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№11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«Лицей №12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№13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«Тимяшевская СОШ».  </a:t>
            </a:r>
            <a:endParaRPr lang="ru-RU" sz="13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5685" cy="98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0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7112" y="379470"/>
            <a:ext cx="4921135" cy="106985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в формате КОГЭ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2714" y="1255221"/>
            <a:ext cx="7298574" cy="589020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успеваемость в МБОУ «Шугуровская СОШ», МБОУ «Зеленорощинская СОШ», МБОУ «Старокувакская СОШ», МБОУ «Подлесная ООШ», МБОУ «</a:t>
            </a:r>
            <a:r>
              <a:rPr lang="ru-RU" sz="1600" b="1" dirty="0" err="1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</a:t>
            </a:r>
            <a:r>
              <a:rPr lang="ru-RU" sz="16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Каратайская ООШ», МБОУ «Нижнечершелинская ООШ», МБОУ «Старо- Иштерякская ООШ</a:t>
            </a:r>
            <a:r>
              <a:rPr lang="ru-RU" sz="1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МБОУ «Ивановская ООШ».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показатели качества знаний при 100% успеваемости в МБОУ «Старокувакская СОШ», МБОУ «Нижнечершелинская ООШ», МБОУ «Подлесная ООШ».</a:t>
            </a:r>
            <a:endParaRPr lang="ru-RU" sz="1600" b="1" dirty="0">
              <a:solidFill>
                <a:srgbClr val="00C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резервные сроки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сдачи экзамена по информатике были допущены- 24 обучающихся. Все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удовлетворительные отметки.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(сентябрь) информатику в форме КОГЭ будут пересдавать - 10 обучающихся: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1обучающийся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№2»;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№4»;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№7»;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№8»;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«Гимназия №11»;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обучающийся-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№13»;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«Тимяшевская СОШ»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5685" cy="80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8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138" y="377589"/>
            <a:ext cx="6397634" cy="493959"/>
          </a:xfrm>
        </p:spPr>
        <p:txBody>
          <a:bodyPr>
            <a:normAutofit fontScale="90000"/>
          </a:bodyPr>
          <a:lstStyle/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82385" y="1205344"/>
            <a:ext cx="8212975" cy="4919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для проведения ГИА в форме ОГЭ были организованы 2 ППЭ на базе МБОУ «СОШ №7» и МБОУ «Гимназия №11». Для проведения выпускного государственного экзамена пунктом проведения было назначено МБОУ «Гимназия 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11» и 2 пункта ППЭ на дому.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проведения экзаменов были оснащены стационарными и ручными металлоискателями, организовано общественное наблюдение, в аудиториях ППЭ ОГЭ и ГВЭ организовано видеонаблюдение в режиме офлайн.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2024-2025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в 9 классах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обучались – 872 обучающихся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Государственную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итоговую аттестацию сдавали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- 871 (99,9%) обучающихся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классов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ученица МБОУ «СОШ №3» не смогла сдать ГИА в форме ГВЭ в ППЭ на дому по состоянию здоровья.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в форме ОГЭ сдавали – 859 (98,5%) обучающихся 9 классов.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в форме ГВЭ сдавали -12 (1,4%) обучающихся 9 классов.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ru-RU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85" y="-16626"/>
            <a:ext cx="8761615" cy="113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0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865637"/>
            <a:ext cx="7646126" cy="9109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после пересдачи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по предмету стала – 98,2% (+4.2%);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- 62,21% (+2,21%);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-3,69 (+0,09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ниже показателей РТ (3,78) на 0,09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35685" cy="97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07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015" y="781396"/>
            <a:ext cx="4438997" cy="33251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еография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63782" y="1113905"/>
            <a:ext cx="7980217" cy="667515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кзамен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географии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сдавали - 452 обучающихся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- 51,9%.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-181 учащихся, что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-40%;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149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учащихся, что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-33%;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учащихся, что составляет -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учащихся, что составляет -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составляет 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89,82%, повысилась на - 5,95% (2024г.-83,87%);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73%, повысилось на - 16,23% (2024г. – 56,77%);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оценка– 4,03, повысилась на - 0,35 (2024 г. – 3,68).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Отметку «2» получили - 46 обучающихся: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«ООШ №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№2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№3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№4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№5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№7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№8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№10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«Лицей №12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«Шугуровская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«Зеленорощинская СОШ»;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Тимяшевская СОШ»;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«Старописьмянская ООШ».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1400" b="1" dirty="0" smtClean="0">
              <a:solidFill>
                <a:srgbClr val="00C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5"/>
            <a:ext cx="9135685" cy="79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4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651" y="656704"/>
            <a:ext cx="6508865" cy="315885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65018" y="914401"/>
            <a:ext cx="7622771" cy="623454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качество </a:t>
            </a:r>
            <a:r>
              <a:rPr lang="ru-RU" sz="16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</a:t>
            </a:r>
            <a:r>
              <a:rPr lang="ru-RU" sz="1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100% успеваемости в </a:t>
            </a:r>
            <a:r>
              <a:rPr lang="ru-RU" sz="16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«Урдалинская ООШ», МБОУ «Керлигачская ООШ», МБОУ «Сарабикуловская ООШ», МБОУ «Куакбашская ООШ», МБОУ «Федотовская ООШ».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резервные сроки географию пересдавали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- 33 обучающихся, 30 получили удовлетворительные отметки. Успеваемость по предмету стала – 97,12%.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обучающихся не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смогли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пересдать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«СОШ №3»;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«СОШ №5»;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«Гимназия №11».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(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месяц)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географии будут пересдавать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13 обучающихся: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№2»;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- МБОУ «СОШ №3»;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№5»;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№7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№13»;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«Шугуровская СОШ»;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«Тимяшевская СОШ»;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№11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после пересдачи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по предмету стала – 97,12% (+7,3%);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75,44% (+2,44%);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– 4,13 (+0,1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ниже показателей РТ (4,31) на 0,18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5"/>
            <a:ext cx="9135685" cy="74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8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469" y="851386"/>
            <a:ext cx="6270173" cy="69478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1437" y="1446414"/>
            <a:ext cx="6949440" cy="590203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литературе сдавали - 5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0,57%.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 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-100%.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100%, стабильна (2024 г.- 100%);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100%, повысилось на - 25% (2024г.- 75%);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 повысилась на - 0,75 (2024 г.- 4,25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выше показателей РТ (4,52) на 0,48.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</a:t>
            </a:r>
            <a:r>
              <a:rPr lang="ru-RU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 </a:t>
            </a:r>
            <a:r>
              <a:rPr lang="ru-RU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литературе показали обучающиеся: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«СОШ №2»;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«СОШ №4»;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«СОШ №6»;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«Лицей №12».</a:t>
            </a:r>
            <a:endParaRPr lang="ru-RU" dirty="0">
              <a:solidFill>
                <a:srgbClr val="00C057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5"/>
            <a:ext cx="9135685" cy="9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9364"/>
            <a:ext cx="9144000" cy="91091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учащихся, которые будут пересдавать в дополнительные сроки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" y="1211336"/>
            <a:ext cx="8359042" cy="5552902"/>
          </a:xfrm>
        </p:spPr>
        <p:txBody>
          <a:bodyPr/>
          <a:lstStyle/>
          <a:p>
            <a:pPr marL="0" indent="0">
              <a:buNone/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68066"/>
              </p:ext>
            </p:extLst>
          </p:nvPr>
        </p:nvGraphicFramePr>
        <p:xfrm>
          <a:off x="0" y="871545"/>
          <a:ext cx="9144000" cy="6077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919">
                  <a:extLst>
                    <a:ext uri="{9D8B030D-6E8A-4147-A177-3AD203B41FA5}">
                      <a16:colId xmlns:a16="http://schemas.microsoft.com/office/drawing/2014/main" val="3821051728"/>
                    </a:ext>
                  </a:extLst>
                </a:gridCol>
                <a:gridCol w="983616">
                  <a:extLst>
                    <a:ext uri="{9D8B030D-6E8A-4147-A177-3AD203B41FA5}">
                      <a16:colId xmlns:a16="http://schemas.microsoft.com/office/drawing/2014/main" val="1468971211"/>
                    </a:ext>
                  </a:extLst>
                </a:gridCol>
                <a:gridCol w="1388225">
                  <a:extLst>
                    <a:ext uri="{9D8B030D-6E8A-4147-A177-3AD203B41FA5}">
                      <a16:colId xmlns:a16="http://schemas.microsoft.com/office/drawing/2014/main" val="2500070918"/>
                    </a:ext>
                  </a:extLst>
                </a:gridCol>
                <a:gridCol w="1902161">
                  <a:extLst>
                    <a:ext uri="{9D8B030D-6E8A-4147-A177-3AD203B41FA5}">
                      <a16:colId xmlns:a16="http://schemas.microsoft.com/office/drawing/2014/main" val="3195664926"/>
                    </a:ext>
                  </a:extLst>
                </a:gridCol>
                <a:gridCol w="1406090">
                  <a:extLst>
                    <a:ext uri="{9D8B030D-6E8A-4147-A177-3AD203B41FA5}">
                      <a16:colId xmlns:a16="http://schemas.microsoft.com/office/drawing/2014/main" val="2668320896"/>
                    </a:ext>
                  </a:extLst>
                </a:gridCol>
                <a:gridCol w="1529693">
                  <a:extLst>
                    <a:ext uri="{9D8B030D-6E8A-4147-A177-3AD203B41FA5}">
                      <a16:colId xmlns:a16="http://schemas.microsoft.com/office/drawing/2014/main" val="284031409"/>
                    </a:ext>
                  </a:extLst>
                </a:gridCol>
                <a:gridCol w="1654296">
                  <a:extLst>
                    <a:ext uri="{9D8B030D-6E8A-4147-A177-3AD203B41FA5}">
                      <a16:colId xmlns:a16="http://schemas.microsoft.com/office/drawing/2014/main" val="3426728956"/>
                    </a:ext>
                  </a:extLst>
                </a:gridCol>
              </a:tblGrid>
              <a:tr h="28059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1270165444"/>
                  </a:ext>
                </a:extLst>
              </a:tr>
              <a:tr h="22003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351002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1323543401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3901642261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351003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855158743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351003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3738213631"/>
                  </a:ext>
                </a:extLst>
              </a:tr>
              <a:tr h="28161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351003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2884302567"/>
                  </a:ext>
                </a:extLst>
              </a:tr>
              <a:tr h="22850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351004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356722284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351004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2911002256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351005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3028078242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351005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277083697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351007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477794434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351007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2287265901"/>
                  </a:ext>
                </a:extLst>
              </a:tr>
              <a:tr h="1660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351007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3683783298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351008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608681103"/>
                  </a:ext>
                </a:extLst>
              </a:tr>
              <a:tr h="16870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353011</a:t>
                      </a:r>
                      <a:endParaRPr lang="ru-RU" sz="11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917522370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353011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2733400946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353011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964893316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351013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730229695"/>
                  </a:ext>
                </a:extLst>
              </a:tr>
              <a:tr h="1660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351013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3694127414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351013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1106059659"/>
                  </a:ext>
                </a:extLst>
              </a:tr>
              <a:tr h="21811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352021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3001953065"/>
                  </a:ext>
                </a:extLst>
              </a:tr>
              <a:tr h="2390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352024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410516519"/>
                  </a:ext>
                </a:extLst>
              </a:tr>
              <a:tr h="33203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351003</a:t>
                      </a:r>
                      <a:r>
                        <a:rPr lang="ru-RU" sz="11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ГВЭ на дому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2633464302"/>
                  </a:ext>
                </a:extLst>
              </a:tr>
              <a:tr h="46481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20" marR="30520" marT="0" marB="0"/>
                </a:tc>
                <a:extLst>
                  <a:ext uri="{0D108BD9-81ED-4DB2-BD59-A6C34878D82A}">
                    <a16:rowId xmlns:a16="http://schemas.microsoft.com/office/drawing/2014/main" val="1324590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99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754129"/>
            <a:ext cx="5345083" cy="8443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и рекомендации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956" y="1396539"/>
            <a:ext cx="7473142" cy="49468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Средние муниципальные показатели по сравнению с прошлым учебным годом повысились по английскому языку, физике, истории, географии, литературе.</a:t>
            </a:r>
          </a:p>
          <a:p>
            <a:pPr marL="0" indent="0" algn="just">
              <a:buNone/>
            </a:pPr>
            <a:r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понижение средних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по родному (татарскому) языку, химии, обществознанию, биологии, русскому языку, математике, информатике.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методистам: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-изучать деятельность учителей-предметников по подготовке учащихся к ГИА и оказывать методическую помощь (срок: сентябрь 2025г. - апрель 2026г.) ;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заседаниях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ММО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глубокий анализ результатов ГИА, обсудить результаты и разработать план устранения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недостатков (срок: август-сентябрь 2025 г.).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5"/>
            <a:ext cx="9135685" cy="9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8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0858" y="629577"/>
            <a:ext cx="4281055" cy="91091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и рекомендации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764" y="1420795"/>
            <a:ext cx="7606145" cy="543720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1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общеобразовательным учреждениям </a:t>
            </a:r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b="1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1.Рассмотреть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утвердить план мероприятий по подготовке и проведению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- 2026 (срок: сентябрь 2025г.).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 заседаниях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ШМО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глубокий анализ результатов ГИА, обсудить результаты и разработать план устранения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недостатков (срок: август- сентябрь 2025г.).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Администрации общеобразовательных учреждений поставить на классно – обобщающий контроль 9 классы с целью выявления пробелов в знаниях, умениях, навыках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оказания коррекционной помощи в ликвидации пробелов в знаниях учащихся, нуждающихся в педагогической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поддержке (срок: в течение учебного года).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совещаниях обсуждать результаты проводимых контрольных срезов и намечать пути по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ликвидации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возникающих у учащихся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затруднений (срок: в течение учебного года).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81891" y="4415896"/>
            <a:ext cx="75230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Развивать систему подготовки и организации итоговой аттестации через повышение информационной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образовательного процесса, практической отработки процедуры ГИА с учителями и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выпускниками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(срок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 течение учебного года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Осуществить психологическое сопровождение выпускников при подготовке к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 (срок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 течение учебного года).</a:t>
            </a:r>
          </a:p>
          <a:p>
            <a:pPr algn="just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4" y="0"/>
            <a:ext cx="9135685" cy="9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3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3985" y="1024155"/>
            <a:ext cx="4921136" cy="14794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39833" y="1346662"/>
            <a:ext cx="7515892" cy="52003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английскому языку сдавали - 45 обучающихся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составляет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- 5,17%.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 –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- 64,5%;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 – 14 учащихся, что составляет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- 31,1%;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–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- 4,4%;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составляет – 100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%, стабильная (2024 г.-100%);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95,6%,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повысилось на - 8,9% (2024г. - 86,7%);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–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4,6, повысилась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- 0,33 (2024г. -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4,27), выше показателей РТ (4,57)  на 0,03.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1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качество знаний в МБОУ «СОШ №2», МБОУ «СОШ №3», МБОУ «СОШ №7», МБОУ «СОШ №8», МБОУ «Гимназия №11», МБОУ «Лицей №12», МБОУ «Шугуровская СОШ».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90% качества знаний в МБОУ «СОШ №5».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87,5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качества знаний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МБОУ «СОШ №6».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6"/>
            <a:ext cx="9135685" cy="104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0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9628" y="-370557"/>
            <a:ext cx="7948153" cy="1983226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b="1" dirty="0">
                <a:effectLst/>
              </a:rPr>
              <a:t> 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81891" y="1521229"/>
            <a:ext cx="8169627" cy="3923607"/>
          </a:xfrm>
        </p:spPr>
        <p:txBody>
          <a:bodyPr>
            <a:normAutofit/>
          </a:bodyPr>
          <a:lstStyle/>
          <a:p>
            <a:endParaRPr lang="ru-RU" sz="2000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8320" y="1130531"/>
            <a:ext cx="835172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Родной (татарский) язык</a:t>
            </a:r>
          </a:p>
          <a:p>
            <a:pPr algn="just"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Экзамен по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родному (татарскому)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языку сдавали - 73 обучающихся, что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составляет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- 8,38%.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них: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81 код сдавали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(татарский язык в ОУ с татарским языком обучения)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обучающихся из МБОУ «Гимназия №11»  МБОУ «Урдалинская ООШ», МБОУ «Куакбашская ООШ», МБОУ «Нижнечершелинская ООШ», МБОУ «Керлигачская ООШ», МБОУ «Сарабикуловская ООШ», МБОУ «Каркалинская ООШ», МБОУ «Старо - Иштерякская ООШ»;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82 код сдавали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(татарский язык в татарских группах в ОУ с русским языком обучения) -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 из МБОУ «Зеленорощинская СОШ», МБОУ «СОШ №13», МБОУ «Тимяшевская СОШ»;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83 код сдавали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(татарский язык в русских группах в ОУ с русским языком обучения) -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51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обучающихся из МБОУ «ООШ №1», МБОУ «СОШ №2», МБОУ «СОШ №3», МБОУ «СОШ №4», МБОУ «СОШ №5», МБОУ «СОШ №7», МБОУ «СОШ №8», МБОУ «СОШ №10», МБОУ «Гимназия №11», МБОУ «Шугуровская СОШ», МБОУ «Зеленорощинская СОШ», МБОУ «Ивановская СОШ», МБОУ «Старописьмянская ООШ», МБОУ «Подлесная ООШ», МБОУ «Федотовская ООШ».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Получили отметки: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«5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49,3%;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«4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30,2%;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«3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- 20,5%.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Успеваемость составляет - 100%,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стабильная (2024г.-100%).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знаний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79,5%, понизилось на - 13,3%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(2024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г.-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92,8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%)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Средняя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- 4,3 понизилась на  - 0,4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(2024 г. -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4,7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ниже показателей РТ (4,58) на 0,28.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5685" cy="110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7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1"/>
            <a:ext cx="6517178" cy="507076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22218" y="989217"/>
            <a:ext cx="7656022" cy="635092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6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56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ысокие показатели у следующих общеобразовательных учреждений</a:t>
            </a:r>
            <a:r>
              <a:rPr lang="ru-RU" sz="48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00C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4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Нижнечершилинская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ООШ»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«Старо-Иштерякская ООШ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«Керлигачская ООШ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№11»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«Урдалинская ООШ»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 код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№13»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Тимяшевская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</a:p>
          <a:p>
            <a:pPr marL="0" indent="0">
              <a:buNone/>
            </a:pPr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 код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 №2»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№3»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№5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№7»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«СОШ№8»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№11»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«Зеленорощинская СОШ»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Федотовская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ООШ»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«Ивановская ООШ»        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«Подлесная ООШ»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6"/>
            <a:ext cx="9135685" cy="98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59" y="822960"/>
            <a:ext cx="3441470" cy="52370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8516" y="1280161"/>
            <a:ext cx="8204662" cy="55778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химии сдавали - 42 обучающихся, что составляет - 4, 8%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отметки: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учащихся, что составляет  - 47,6%;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учащихся, что составляет  - 23,8%;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- 9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- 21,5%;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учащихся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составляет -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7,1%.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составляет 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92,9%,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понизилась на - 4,9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(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2024г. - 97,8%);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71,4%,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понизилось на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- 13% (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 - 84,4%);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4,1, понизилась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- 0,3 (2024г - 4,4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качество знаний при 100% успеваемости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МБОУ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№5», МБОУ «СОШ №6», МБОУ «СОШ №10», МБОУ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«Старо-Иштерякская ООШ».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-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качество знаний в МБОУ «СОШ №7», МБОУ «Гимназия №11».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Отметку «2» получили - 3 обучающихся: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№2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«Лицей №12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МБОУ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«Шугуровская СОШ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резервные дни все 3 обучающихся были допущены к пересдаче.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олучили удовлетворительные отметки.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после пересдачи: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- 100%, (+7,1%)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Качество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–76,2 % (+4,8%)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Средняя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– 4,2 (+ 0,1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ниже показателей РТ (4,35) на 0,15.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/>
          </a:p>
          <a:p>
            <a:pPr marL="0" indent="0">
              <a:buNone/>
            </a:pPr>
            <a:endParaRPr lang="ru-RU" sz="1200" dirty="0"/>
          </a:p>
          <a:p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6"/>
            <a:ext cx="9135685" cy="91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9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3987" y="739833"/>
            <a:ext cx="4206240" cy="51299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1105594"/>
            <a:ext cx="9135684" cy="529352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биологии сдавали - 146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что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- 16,8%.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олучили отметки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 - 61 учащихся, 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- 41,8%;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 - 54 учащихся, 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- 37%;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учащихся, 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- 17,1%;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- 4,1%.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95,89%,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понизилась на - 2,03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(2024г. – 97,92%);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88,36%, понизилось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- 0,53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(2024г.- 88,89%);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4,16,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понизилась на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0,19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(2024 г.- 4,35).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качество знаний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успеваемости в МБОУ «ООШ №1», МБОУ «СОШ № 10», МБОУ «Лицей №12», МБОУ «Шугуровская СОШ», МБОУ «Старокувакская СОШ»,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 - Иштерякская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ООШ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качества знаний выше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в МБОУ «СОШ №2», МБОУ «СОШ №6», МБОУ «СОШ №7».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Отметку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- 6 обучающихся: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«Ивановская ООШ»;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Каратайская ООШ»;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«СОШ №4»;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«СОШ №5»;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«СОШ №8»;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«Гимназия №11».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резервные сроки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6 обучающихся были допущены к пересдаче экзамена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биологии.  Все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олучили удовлетворительные отметки.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после пересдачи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- 100% (+4,11%);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81,5% (+2,74%);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– 4,23 (+0,07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выше показателей РТ (4,18) на 0,05.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5685" cy="82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8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6575" y="665018"/>
            <a:ext cx="2718262" cy="282631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8394" y="947649"/>
            <a:ext cx="8121534" cy="5660969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обществознанию сдавали - 256 обучающихся, что 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</a:t>
            </a: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- 29,4%.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олучили отметки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 -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- 5,5%;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 -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- 43%;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- 109 учащихся, что составляет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- 42,6%;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 -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что составляет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- 8,9%.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составляет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91,1%,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понизилась на –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5,29% (2024г. – 96,39);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–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48,4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%, понизилось на – 6,62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(2024 г.- 55,02%);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3,38, понизилась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-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0,15 (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г.- 3,53).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Отметку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 получили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- 23 обучающихся: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обучающихся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№4»;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№5»;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обучающихся -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№7»;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-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№8»;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обучающихся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№10»;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«Лицей №12»;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обучающийся-  МБОУ «СОШ №13»;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«Гимназия №11».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резервные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только 19 обучающихся  были допущены к повторной сдаче экзамена.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получили удовлетворительные отметки.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обучающихся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пересдавать экзамен в дополнительный срок (сентябрь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месяц):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обучающихся - МБОУ «СОШ №4»;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«СОШ №7»;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обучающийся - МБОУ СОШ №8».</a:t>
            </a:r>
          </a:p>
          <a:p>
            <a:pPr marL="0" indent="0">
              <a:buNone/>
            </a:pP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Результаты после пересдачи:</a:t>
            </a:r>
          </a:p>
          <a:p>
            <a:pPr marL="0" indent="0">
              <a:buNone/>
            </a:pP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98,4% (+7,3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%);</a:t>
            </a:r>
          </a:p>
          <a:p>
            <a:pPr marL="0" indent="0">
              <a:buNone/>
            </a:pP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– 49,6% (+1,2%);</a:t>
            </a:r>
          </a:p>
          <a:p>
            <a:pPr marL="0" indent="0">
              <a:buNone/>
            </a:pP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– 3,5 (+0,12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ниже показателей РТ (3,62) на 0,12.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9" y="-6373"/>
            <a:ext cx="9135685" cy="67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0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99" y="656706"/>
            <a:ext cx="6084917" cy="53201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956" y="1188720"/>
            <a:ext cx="7768245" cy="59436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физике сдавали - 113 обучающихся, что составляет - 14,5%. 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отметки: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 получили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37 учащихся,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- 32,7%;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4» получили -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 учащихся,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58,5%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 получили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10 учащихся,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-8,8 %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сравнении с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годом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повышение показателей: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оказатель успеваемости стабильный -  100% (2024г.-100%);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- 91%, повысилось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- 0,1%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- 90,9%);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оценка –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повысилась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- 0,1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2024г.- 4,1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ниже показателей РТ(4,24) на 0,04.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качество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по предмету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№6»,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№8»,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№10»,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№13», МБОУ «Тимяшевская </a:t>
            </a:r>
            <a:r>
              <a:rPr lang="ru-RU" sz="1400" b="1" dirty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СОШ», МБОУ «Зеленорощинская СОШ», МБОУ «Старокувакская ООШ</a:t>
            </a: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МБОУ «Старописьмянская ООШ», МБОУ «Шугуровская СОШ». 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 муниципальных показателей: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95% в МБОУ «СОШ №2»;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00C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93,8% в МБОУ «СОШ №7».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" y="-16626"/>
            <a:ext cx="9135685" cy="84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8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2456</TotalTime>
  <Words>4758</Words>
  <Application>Microsoft Office PowerPoint</Application>
  <PresentationFormat>Экран (4:3)</PresentationFormat>
  <Paragraphs>726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Trebuchet MS</vt:lpstr>
      <vt:lpstr>Wingdings 3</vt:lpstr>
      <vt:lpstr>Аспект</vt:lpstr>
      <vt:lpstr>Результаты государственной итоговой аттестации по образовательной программе основного общего  образования в 2025 году</vt:lpstr>
      <vt:lpstr>Презентация PowerPoint</vt:lpstr>
      <vt:lpstr>Английский язык</vt:lpstr>
      <vt:lpstr>   </vt:lpstr>
      <vt:lpstr>Презентация PowerPoint</vt:lpstr>
      <vt:lpstr>Химия</vt:lpstr>
      <vt:lpstr>Биология</vt:lpstr>
      <vt:lpstr>Обществознание</vt:lpstr>
      <vt:lpstr>Физика </vt:lpstr>
      <vt:lpstr>История</vt:lpstr>
      <vt:lpstr>Математика</vt:lpstr>
      <vt:lpstr>Математика</vt:lpstr>
      <vt:lpstr>Результаты после пересдачи</vt:lpstr>
      <vt:lpstr>                        ГИА в форме  ГВЭ</vt:lpstr>
      <vt:lpstr>            Русский язык </vt:lpstr>
      <vt:lpstr>Русский язык</vt:lpstr>
      <vt:lpstr>                        ГИА в форме  ГВЭ</vt:lpstr>
      <vt:lpstr>   Информатика в формате КОГЭ</vt:lpstr>
      <vt:lpstr>   Информатика в формате КОГЭ</vt:lpstr>
      <vt:lpstr>Результаты после пересдачи</vt:lpstr>
      <vt:lpstr>География</vt:lpstr>
      <vt:lpstr>География</vt:lpstr>
      <vt:lpstr>Литература</vt:lpstr>
      <vt:lpstr>Количество учащихся, которые будут пересдавать в дополнительные сроки</vt:lpstr>
      <vt:lpstr>Выводы и рекомендации</vt:lpstr>
      <vt:lpstr>Выводы и рекомендации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муниципальной системы образования  в контексте основных стратегических ориентиров: достижения, проблемы, перспективы</dc:title>
  <dc:creator>РС</dc:creator>
  <cp:lastModifiedBy>new-pc</cp:lastModifiedBy>
  <cp:revision>406</cp:revision>
  <cp:lastPrinted>2025-07-05T11:00:21Z</cp:lastPrinted>
  <dcterms:created xsi:type="dcterms:W3CDTF">2022-08-25T09:24:51Z</dcterms:created>
  <dcterms:modified xsi:type="dcterms:W3CDTF">2025-08-20T07:18:17Z</dcterms:modified>
</cp:coreProperties>
</file>